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i Hansen" userId="bcafb5cc-c472-48e4-901a-b2958ad60e60" providerId="ADAL" clId="{1646CFDE-2005-49B1-8D1C-D56DE14535CE}"/>
    <pc:docChg chg="custSel modSld">
      <pc:chgData name="Carli Hansen" userId="bcafb5cc-c472-48e4-901a-b2958ad60e60" providerId="ADAL" clId="{1646CFDE-2005-49B1-8D1C-D56DE14535CE}" dt="2022-12-05T14:42:32.570" v="42" actId="20577"/>
      <pc:docMkLst>
        <pc:docMk/>
      </pc:docMkLst>
      <pc:sldChg chg="modSp mod">
        <pc:chgData name="Carli Hansen" userId="bcafb5cc-c472-48e4-901a-b2958ad60e60" providerId="ADAL" clId="{1646CFDE-2005-49B1-8D1C-D56DE14535CE}" dt="2022-12-05T14:40:45.325" v="29" actId="255"/>
        <pc:sldMkLst>
          <pc:docMk/>
          <pc:sldMk cId="0" sldId="256"/>
        </pc:sldMkLst>
        <pc:spChg chg="mod">
          <ac:chgData name="Carli Hansen" userId="bcafb5cc-c472-48e4-901a-b2958ad60e60" providerId="ADAL" clId="{1646CFDE-2005-49B1-8D1C-D56DE14535CE}" dt="2022-12-05T14:40:45.325" v="29" actId="255"/>
          <ac:spMkLst>
            <pc:docMk/>
            <pc:sldMk cId="0" sldId="256"/>
            <ac:spMk id="2" creationId="{00000000-0000-0000-0000-000000000000}"/>
          </ac:spMkLst>
        </pc:spChg>
        <pc:spChg chg="mod">
          <ac:chgData name="Carli Hansen" userId="bcafb5cc-c472-48e4-901a-b2958ad60e60" providerId="ADAL" clId="{1646CFDE-2005-49B1-8D1C-D56DE14535CE}" dt="2022-12-05T14:40:18.407" v="2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1646CFDE-2005-49B1-8D1C-D56DE14535CE}" dt="2022-12-05T14:40:58.653" v="32" actId="27636"/>
        <pc:sldMkLst>
          <pc:docMk/>
          <pc:sldMk cId="0" sldId="257"/>
        </pc:sldMkLst>
        <pc:spChg chg="mod">
          <ac:chgData name="Carli Hansen" userId="bcafb5cc-c472-48e4-901a-b2958ad60e60" providerId="ADAL" clId="{1646CFDE-2005-49B1-8D1C-D56DE14535CE}" dt="2022-12-05T14:40:58.653" v="32" actId="2763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1646CFDE-2005-49B1-8D1C-D56DE14535CE}" dt="2022-12-05T14:41:46.040" v="35" actId="20577"/>
        <pc:sldMkLst>
          <pc:docMk/>
          <pc:sldMk cId="0" sldId="258"/>
        </pc:sldMkLst>
        <pc:spChg chg="mod">
          <ac:chgData name="Carli Hansen" userId="bcafb5cc-c472-48e4-901a-b2958ad60e60" providerId="ADAL" clId="{1646CFDE-2005-49B1-8D1C-D56DE14535CE}" dt="2022-12-05T14:41:15.564" v="33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Carli Hansen" userId="bcafb5cc-c472-48e4-901a-b2958ad60e60" providerId="ADAL" clId="{1646CFDE-2005-49B1-8D1C-D56DE14535CE}" dt="2022-12-05T14:41:46.040" v="35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1646CFDE-2005-49B1-8D1C-D56DE14535CE}" dt="2022-12-05T14:41:59.455" v="37" actId="20577"/>
        <pc:sldMkLst>
          <pc:docMk/>
          <pc:sldMk cId="0" sldId="259"/>
        </pc:sldMkLst>
        <pc:spChg chg="mod">
          <ac:chgData name="Carli Hansen" userId="bcafb5cc-c472-48e4-901a-b2958ad60e60" providerId="ADAL" clId="{1646CFDE-2005-49B1-8D1C-D56DE14535CE}" dt="2022-12-05T14:41:51.260" v="36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Carli Hansen" userId="bcafb5cc-c472-48e4-901a-b2958ad60e60" providerId="ADAL" clId="{1646CFDE-2005-49B1-8D1C-D56DE14535CE}" dt="2022-12-05T14:41:59.455" v="37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1646CFDE-2005-49B1-8D1C-D56DE14535CE}" dt="2022-12-05T14:42:19.095" v="41" actId="15"/>
        <pc:sldMkLst>
          <pc:docMk/>
          <pc:sldMk cId="0" sldId="260"/>
        </pc:sldMkLst>
        <pc:spChg chg="mod">
          <ac:chgData name="Carli Hansen" userId="bcafb5cc-c472-48e4-901a-b2958ad60e60" providerId="ADAL" clId="{1646CFDE-2005-49B1-8D1C-D56DE14535CE}" dt="2022-12-05T14:42:19.095" v="41" actId="15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1646CFDE-2005-49B1-8D1C-D56DE14535CE}" dt="2022-12-05T14:42:32.570" v="42" actId="20577"/>
        <pc:sldMkLst>
          <pc:docMk/>
          <pc:sldMk cId="0" sldId="261"/>
        </pc:sldMkLst>
        <pc:spChg chg="mod">
          <ac:chgData name="Carli Hansen" userId="bcafb5cc-c472-48e4-901a-b2958ad60e60" providerId="ADAL" clId="{1646CFDE-2005-49B1-8D1C-D56DE14535CE}" dt="2022-12-05T14:42:32.570" v="42" actId="20577"/>
          <ac:spMkLst>
            <pc:docMk/>
            <pc:sldMk cId="0" sldId="261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6F237-750D-40F9-897D-DA20237B0B7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5783D-074E-4FF3-B753-6BD860B575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Compare Means</a:t>
            </a:r>
            <a:br>
              <a:rPr lang="en-US" dirty="0"/>
            </a:br>
            <a:r>
              <a:rPr lang="en-US" sz="3200" dirty="0"/>
              <a:t>Review of ANOVA and t-tests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R. Garner, DePaul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we “compare means”?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 means procedures are used when:</a:t>
            </a:r>
          </a:p>
          <a:p>
            <a:pPr lvl="1"/>
            <a:r>
              <a:rPr lang="en-US" dirty="0"/>
              <a:t>The IV (predictor variable) defines distinct groups or factors (usually a categorical variable or a binary) AND</a:t>
            </a:r>
          </a:p>
          <a:p>
            <a:pPr lvl="1"/>
            <a:r>
              <a:rPr lang="en-US" dirty="0"/>
              <a:t>The DV (outcome variable) is a numerical variable (mean) or a binary (proportion).</a:t>
            </a:r>
          </a:p>
          <a:p>
            <a:r>
              <a:rPr lang="en-US" dirty="0"/>
              <a:t>Question: do the IV (predictor) groups have statistically significantly different means (proportions) for the DV (outcome)?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Did the experimental group and the control group in an RCT have different means for the length of their hospital stays?</a:t>
            </a:r>
          </a:p>
          <a:p>
            <a:r>
              <a:rPr lang="en-US" dirty="0"/>
              <a:t>Do men and women have different mean weights?</a:t>
            </a:r>
          </a:p>
          <a:p>
            <a:r>
              <a:rPr lang="en-US" dirty="0"/>
              <a:t>Are the mean GPAs of students with different sexual orientations different?</a:t>
            </a:r>
          </a:p>
          <a:p>
            <a:r>
              <a:rPr lang="en-US" dirty="0"/>
              <a:t>Do ethnic and racial groups have different mean incomes?</a:t>
            </a:r>
          </a:p>
          <a:p>
            <a:r>
              <a:rPr lang="en-US" dirty="0"/>
              <a:t>Did four groups of rats, each eating a different type of cheese, have different means for their maze running times?</a:t>
            </a:r>
          </a:p>
          <a:p>
            <a:r>
              <a:rPr lang="en-US" dirty="0"/>
              <a:t>In an RCT, did the experimental group and the control groups have different infection rates?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you think of three examples of variable relations in which we could use a Compare Means procedure?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situations: is the predictor variable a binary or NOT?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the predictor variable (IV) has multiple groups (multiple categories) we must use ANOVA. </a:t>
            </a:r>
          </a:p>
          <a:p>
            <a:pPr lvl="1"/>
            <a:r>
              <a:rPr lang="en-US" dirty="0"/>
              <a:t>For example, more than two distinct gender groups; four experimental groups; multiple ethnic groups.</a:t>
            </a:r>
          </a:p>
          <a:p>
            <a:r>
              <a:rPr lang="en-US" dirty="0"/>
              <a:t>If the predictor variable (IV) is a binary, we have the option of using a t-test or ANOVA.</a:t>
            </a:r>
          </a:p>
          <a:p>
            <a:r>
              <a:rPr lang="en-US" dirty="0"/>
              <a:t>A t-test can be used ONLY WHEN THE PREDICTOR VARIABLE IS A BINARY (2 groups).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yourself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of three </a:t>
            </a:r>
            <a:r>
              <a:rPr lang="en-US" dirty="0" err="1"/>
              <a:t>bivariate</a:t>
            </a:r>
            <a:r>
              <a:rPr lang="en-US" dirty="0"/>
              <a:t> situations in which we have the OPTION of using either a t-test or ANOVA.</a:t>
            </a:r>
          </a:p>
          <a:p>
            <a:r>
              <a:rPr lang="en-US" dirty="0"/>
              <a:t>Think of three </a:t>
            </a:r>
            <a:r>
              <a:rPr lang="en-US" dirty="0" err="1"/>
              <a:t>bivariate</a:t>
            </a:r>
            <a:r>
              <a:rPr lang="en-US" dirty="0"/>
              <a:t> situations in which we MUST use ANOVA (and cannot use a t-test).</a:t>
            </a:r>
          </a:p>
          <a:p>
            <a:r>
              <a:rPr lang="en-US" dirty="0"/>
              <a:t>NEXT: Look at the t-test and the ANOVA power points for more details on the procedures.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350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Compare Means Review of ANOVA and t-tests </vt:lpstr>
      <vt:lpstr>When do we “compare means”?</vt:lpstr>
      <vt:lpstr>Examples</vt:lpstr>
      <vt:lpstr>Question</vt:lpstr>
      <vt:lpstr>Two situations: is the predictor variable a binary or NOT?</vt:lpstr>
      <vt:lpstr>Test yourself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Compare Means </dc:title>
  <dc:creator>owner</dc:creator>
  <cp:lastModifiedBy>Carli Hansen</cp:lastModifiedBy>
  <cp:revision>3</cp:revision>
  <dcterms:created xsi:type="dcterms:W3CDTF">2022-08-28T14:44:48Z</dcterms:created>
  <dcterms:modified xsi:type="dcterms:W3CDTF">2022-12-05T14:42:40Z</dcterms:modified>
</cp:coreProperties>
</file>